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Noise in AM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915400" cy="5135563"/>
          </a:xfrm>
        </p:spPr>
        <p:txBody>
          <a:bodyPr/>
          <a:lstStyle/>
          <a:p>
            <a:r>
              <a:rPr lang="en-IN" dirty="0" smtClean="0"/>
              <a:t>Receiver Model</a:t>
            </a:r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Carrier frequency is large compared to transmission bandwidth B</a:t>
            </a:r>
            <a:r>
              <a:rPr lang="en-IN" baseline="-25000" dirty="0" smtClean="0"/>
              <a:t>T</a:t>
            </a:r>
            <a:r>
              <a:rPr lang="en-IN" dirty="0" smtClean="0"/>
              <a:t>, Filtered noise n(t) is treated as narrowband noise.</a:t>
            </a:r>
          </a:p>
          <a:p>
            <a:r>
              <a:rPr lang="en-IN" dirty="0" smtClean="0"/>
              <a:t> </a:t>
            </a:r>
          </a:p>
          <a:p>
            <a:r>
              <a:rPr lang="en-IN" dirty="0" smtClean="0"/>
              <a:t>X(t) = s(t) + n(t)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1570" r="3363" b="10000"/>
          <a:stretch>
            <a:fillRect/>
          </a:stretch>
        </p:blipFill>
        <p:spPr bwMode="auto">
          <a:xfrm>
            <a:off x="762000" y="1600200"/>
            <a:ext cx="7848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5029200"/>
            <a:ext cx="62007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Noise in FM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458200" cy="4983163"/>
          </a:xfrm>
        </p:spPr>
        <p:txBody>
          <a:bodyPr/>
          <a:lstStyle/>
          <a:p>
            <a:r>
              <a:rPr lang="en-IN" dirty="0" smtClean="0"/>
              <a:t>The noise model of FM receiver is</a:t>
            </a:r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Equivalently </a:t>
            </a:r>
          </a:p>
          <a:p>
            <a:r>
              <a:rPr lang="en-IN" dirty="0" smtClean="0"/>
              <a:t>Where </a:t>
            </a:r>
            <a:endParaRPr lang="en-IN" dirty="0" smtClean="0"/>
          </a:p>
          <a:p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 r="4026"/>
          <a:stretch>
            <a:fillRect/>
          </a:stretch>
        </p:blipFill>
        <p:spPr bwMode="auto">
          <a:xfrm>
            <a:off x="0" y="1524000"/>
            <a:ext cx="9144000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3352800"/>
            <a:ext cx="589597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 b="26154"/>
          <a:stretch>
            <a:fillRect/>
          </a:stretch>
        </p:blipFill>
        <p:spPr bwMode="auto">
          <a:xfrm>
            <a:off x="3124200" y="4114800"/>
            <a:ext cx="4533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676400" y="5105400"/>
            <a:ext cx="34956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334000" y="4724400"/>
            <a:ext cx="309562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Noise in FM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458200" cy="5059363"/>
          </a:xfrm>
        </p:spPr>
        <p:txBody>
          <a:bodyPr/>
          <a:lstStyle/>
          <a:p>
            <a:r>
              <a:rPr lang="en-IN" dirty="0" smtClean="0"/>
              <a:t>FM signal s(t) is defined as</a:t>
            </a:r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The noisy signal at band pass filter output</a:t>
            </a:r>
          </a:p>
          <a:p>
            <a:endParaRPr lang="en-IN" dirty="0" smtClean="0"/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b="13636"/>
          <a:stretch>
            <a:fillRect/>
          </a:stretch>
        </p:blipFill>
        <p:spPr bwMode="auto">
          <a:xfrm>
            <a:off x="1447800" y="1752600"/>
            <a:ext cx="59055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400" y="2819400"/>
            <a:ext cx="40195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" y="3962400"/>
            <a:ext cx="79914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Noise in FM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458200" cy="5059363"/>
          </a:xfrm>
        </p:spPr>
        <p:txBody>
          <a:bodyPr/>
          <a:lstStyle/>
          <a:p>
            <a:r>
              <a:rPr lang="en-IN" dirty="0" smtClean="0"/>
              <a:t>The </a:t>
            </a:r>
            <a:r>
              <a:rPr lang="en-IN" dirty="0" err="1" smtClean="0"/>
              <a:t>phasor</a:t>
            </a:r>
            <a:r>
              <a:rPr lang="en-IN" dirty="0" smtClean="0"/>
              <a:t> diagram of x(t) is</a:t>
            </a:r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For large carrier to noise ratio</a:t>
            </a:r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 r="3868"/>
          <a:stretch>
            <a:fillRect/>
          </a:stretch>
        </p:blipFill>
        <p:spPr bwMode="auto">
          <a:xfrm>
            <a:off x="1143000" y="1676400"/>
            <a:ext cx="6510337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 r="1682" b="13514"/>
          <a:stretch>
            <a:fillRect/>
          </a:stretch>
        </p:blipFill>
        <p:spPr bwMode="auto">
          <a:xfrm>
            <a:off x="762000" y="3276600"/>
            <a:ext cx="7239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/>
          <a:srcRect b="13978"/>
          <a:stretch>
            <a:fillRect/>
          </a:stretch>
        </p:blipFill>
        <p:spPr bwMode="auto">
          <a:xfrm>
            <a:off x="2057400" y="4572000"/>
            <a:ext cx="51244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19200" y="5410200"/>
            <a:ext cx="67532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Noise in FM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458200" cy="5211763"/>
          </a:xfrm>
        </p:spPr>
        <p:txBody>
          <a:bodyPr/>
          <a:lstStyle/>
          <a:p>
            <a:r>
              <a:rPr lang="en-IN" dirty="0" smtClean="0"/>
              <a:t>The discriminator output is proportional to</a:t>
            </a:r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Where </a:t>
            </a:r>
            <a:r>
              <a:rPr lang="en-IN" dirty="0" err="1" smtClean="0"/>
              <a:t>n</a:t>
            </a:r>
            <a:r>
              <a:rPr lang="en-IN" baseline="-25000" dirty="0" err="1" smtClean="0"/>
              <a:t>d</a:t>
            </a:r>
            <a:r>
              <a:rPr lang="en-IN" dirty="0" smtClean="0"/>
              <a:t> is </a:t>
            </a:r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1447800"/>
            <a:ext cx="316230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3352800"/>
            <a:ext cx="59340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52600" y="4267200"/>
            <a:ext cx="46958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38400" y="5105400"/>
            <a:ext cx="34575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/>
          <a:srcRect b="26446"/>
          <a:stretch>
            <a:fillRect/>
          </a:stretch>
        </p:blipFill>
        <p:spPr bwMode="auto">
          <a:xfrm>
            <a:off x="2362200" y="5562600"/>
            <a:ext cx="305752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Noise in FM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382000" cy="5211763"/>
          </a:xfrm>
        </p:spPr>
        <p:txBody>
          <a:bodyPr/>
          <a:lstStyle/>
          <a:p>
            <a:r>
              <a:rPr lang="en-IN" dirty="0" smtClean="0"/>
              <a:t>To determine average output noise power, </a:t>
            </a:r>
            <a:r>
              <a:rPr lang="en-IN" dirty="0" err="1" smtClean="0"/>
              <a:t>n</a:t>
            </a:r>
            <a:r>
              <a:rPr lang="en-IN" baseline="-25000" dirty="0" err="1" smtClean="0"/>
              <a:t>d</a:t>
            </a:r>
            <a:r>
              <a:rPr lang="en-IN" dirty="0" smtClean="0"/>
              <a:t>(t) and </a:t>
            </a:r>
            <a:r>
              <a:rPr lang="en-IN" dirty="0" err="1" smtClean="0"/>
              <a:t>n</a:t>
            </a:r>
            <a:r>
              <a:rPr lang="en-IN" baseline="-25000" dirty="0" err="1" smtClean="0"/>
              <a:t>Q</a:t>
            </a:r>
            <a:r>
              <a:rPr lang="en-IN" dirty="0" smtClean="0"/>
              <a:t>(t) can be related as </a:t>
            </a:r>
          </a:p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2209800"/>
            <a:ext cx="185737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2133600"/>
            <a:ext cx="321945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/>
          <a:srcRect r="2628"/>
          <a:stretch>
            <a:fillRect/>
          </a:stretch>
        </p:blipFill>
        <p:spPr bwMode="auto">
          <a:xfrm>
            <a:off x="1143000" y="3048000"/>
            <a:ext cx="67056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95400" y="4648200"/>
            <a:ext cx="31527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800600" y="4800600"/>
            <a:ext cx="284797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743200" y="5638800"/>
            <a:ext cx="29908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Noise in AM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92500" lnSpcReduction="10000"/>
          </a:bodyPr>
          <a:lstStyle/>
          <a:p>
            <a:r>
              <a:rPr lang="en-IN" dirty="0" smtClean="0"/>
              <a:t>(SNR)</a:t>
            </a:r>
            <a:r>
              <a:rPr lang="en-IN" dirty="0" err="1" smtClean="0"/>
              <a:t>i</a:t>
            </a:r>
            <a:r>
              <a:rPr lang="en-IN" dirty="0" smtClean="0"/>
              <a:t>= ratio of average power of modulated signal s(t) to  average power of filtered noise n(t).</a:t>
            </a:r>
          </a:p>
          <a:p>
            <a:r>
              <a:rPr lang="en-IN" dirty="0" smtClean="0"/>
              <a:t>(SNR)o: ratio of average power of demodulated signal to average power of noise, both measured at receiver output.</a:t>
            </a:r>
          </a:p>
          <a:p>
            <a:r>
              <a:rPr lang="en-IN" dirty="0" smtClean="0"/>
              <a:t>(SNR)c: ratio of average power of modulated signal to average power of channel noise in message bandwidth </a:t>
            </a:r>
            <a:r>
              <a:rPr lang="en-IN" smtClean="0"/>
              <a:t>both measured </a:t>
            </a:r>
            <a:r>
              <a:rPr lang="en-IN" dirty="0" smtClean="0"/>
              <a:t>at receiver input. 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r="39074" b="39474"/>
          <a:stretch>
            <a:fillRect/>
          </a:stretch>
        </p:blipFill>
        <p:spPr bwMode="auto">
          <a:xfrm>
            <a:off x="2667000" y="914400"/>
            <a:ext cx="3824287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Noise Analysis in DSBSC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458200" cy="5211763"/>
          </a:xfrm>
        </p:spPr>
        <p:txBody>
          <a:bodyPr/>
          <a:lstStyle/>
          <a:p>
            <a:r>
              <a:rPr lang="en-IN" dirty="0" smtClean="0"/>
              <a:t>DSB-SC Receiver</a:t>
            </a:r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Where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r="5753"/>
          <a:stretch>
            <a:fillRect/>
          </a:stretch>
        </p:blipFill>
        <p:spPr bwMode="auto">
          <a:xfrm>
            <a:off x="0" y="1371600"/>
            <a:ext cx="8763000" cy="31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 b="24528"/>
          <a:stretch>
            <a:fillRect/>
          </a:stretch>
        </p:blipFill>
        <p:spPr bwMode="auto">
          <a:xfrm>
            <a:off x="762000" y="4572000"/>
            <a:ext cx="38671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 t="14815"/>
          <a:stretch>
            <a:fillRect/>
          </a:stretch>
        </p:blipFill>
        <p:spPr bwMode="auto">
          <a:xfrm>
            <a:off x="5181600" y="4419600"/>
            <a:ext cx="310515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66800" y="5638800"/>
            <a:ext cx="28765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2992123" y="5257800"/>
            <a:ext cx="60491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Average noise in message bandwidth W is WN</a:t>
            </a:r>
            <a:r>
              <a:rPr lang="en-IN" sz="2400" baseline="-25000" dirty="0" smtClean="0"/>
              <a:t>0</a:t>
            </a:r>
            <a:endParaRPr lang="en-US" sz="2400" baseline="-25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Noise Analysis in DSBSC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458200" cy="5135563"/>
          </a:xfrm>
        </p:spPr>
        <p:txBody>
          <a:bodyPr>
            <a:normAutofit lnSpcReduction="10000"/>
          </a:bodyPr>
          <a:lstStyle/>
          <a:p>
            <a:r>
              <a:rPr lang="en-IN" dirty="0" smtClean="0"/>
              <a:t>The total signal at coherent detector input is</a:t>
            </a:r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The output at product modulator is</a:t>
            </a:r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The output of low pass filter is</a:t>
            </a:r>
          </a:p>
          <a:p>
            <a:pPr>
              <a:buNone/>
            </a:pPr>
            <a:r>
              <a:rPr lang="en-IN" dirty="0" smtClean="0"/>
              <a:t> </a:t>
            </a:r>
          </a:p>
          <a:p>
            <a:endParaRPr lang="en-IN" dirty="0" smtClean="0"/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350" y="1905000"/>
            <a:ext cx="901065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3429000"/>
            <a:ext cx="8505825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/>
          <a:srcRect b="25333"/>
          <a:stretch>
            <a:fillRect/>
          </a:stretch>
        </p:blipFill>
        <p:spPr bwMode="auto">
          <a:xfrm>
            <a:off x="2209800" y="5257800"/>
            <a:ext cx="40862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Noise Analysis in DSBSC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667000"/>
            <a:ext cx="8458200" cy="3459163"/>
          </a:xfrm>
        </p:spPr>
        <p:txBody>
          <a:bodyPr/>
          <a:lstStyle/>
          <a:p>
            <a:r>
              <a:rPr lang="en-IN" dirty="0" smtClean="0"/>
              <a:t> By definition</a:t>
            </a:r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Substitute numerator and denominator values, we get</a:t>
            </a:r>
          </a:p>
          <a:p>
            <a:r>
              <a:rPr lang="en-IN" dirty="0" smtClean="0"/>
              <a:t>F=1</a:t>
            </a:r>
          </a:p>
          <a:p>
            <a:endParaRPr lang="en-IN" dirty="0" smtClean="0"/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838200"/>
            <a:ext cx="418147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 r="39074" b="39474"/>
          <a:stretch>
            <a:fillRect/>
          </a:stretch>
        </p:blipFill>
        <p:spPr bwMode="auto">
          <a:xfrm>
            <a:off x="2438400" y="3276600"/>
            <a:ext cx="3824287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IN" dirty="0" smtClean="0"/>
              <a:t>Noise in DSBFC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124200"/>
            <a:ext cx="8686800" cy="3001963"/>
          </a:xfrm>
        </p:spPr>
        <p:txBody>
          <a:bodyPr>
            <a:normAutofit fontScale="85000" lnSpcReduction="10000"/>
          </a:bodyPr>
          <a:lstStyle/>
          <a:p>
            <a:r>
              <a:rPr lang="en-IN" dirty="0" smtClean="0"/>
              <a:t>The AM signal s(t) is given by</a:t>
            </a:r>
          </a:p>
          <a:p>
            <a:endParaRPr lang="en-IN" dirty="0" smtClean="0"/>
          </a:p>
          <a:p>
            <a:r>
              <a:rPr lang="en-IN" dirty="0" smtClean="0"/>
              <a:t>The average power of carrier component is </a:t>
            </a:r>
          </a:p>
          <a:p>
            <a:r>
              <a:rPr lang="en-IN" dirty="0" smtClean="0"/>
              <a:t>The average power of information bearing component </a:t>
            </a:r>
          </a:p>
          <a:p>
            <a:endParaRPr lang="en-IN" dirty="0" smtClean="0"/>
          </a:p>
          <a:p>
            <a:r>
              <a:rPr lang="en-IN" dirty="0" smtClean="0"/>
              <a:t>Thus total power is 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 r="3125"/>
          <a:stretch>
            <a:fillRect/>
          </a:stretch>
        </p:blipFill>
        <p:spPr bwMode="auto">
          <a:xfrm>
            <a:off x="0" y="914400"/>
            <a:ext cx="91440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3657600"/>
            <a:ext cx="487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05600" y="4114800"/>
            <a:ext cx="84772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14600" y="4953000"/>
            <a:ext cx="444817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00400" y="5943600"/>
            <a:ext cx="2438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Noise in DSBFC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971800"/>
            <a:ext cx="8458200" cy="3154363"/>
          </a:xfrm>
        </p:spPr>
        <p:txBody>
          <a:bodyPr/>
          <a:lstStyle/>
          <a:p>
            <a:r>
              <a:rPr lang="en-IN" dirty="0" smtClean="0"/>
              <a:t>X(t) serves as input to envelope detector.</a:t>
            </a:r>
          </a:p>
          <a:p>
            <a:r>
              <a:rPr lang="en-IN" dirty="0" smtClean="0"/>
              <a:t>Thus, the output y(t)</a:t>
            </a:r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The approximated output y(t) is</a:t>
            </a:r>
          </a:p>
          <a:p>
            <a:endParaRPr lang="en-IN" dirty="0" smtClean="0"/>
          </a:p>
          <a:p>
            <a:endParaRPr lang="en-IN" dirty="0" smtClean="0"/>
          </a:p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914400"/>
            <a:ext cx="363855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5" y="1752600"/>
            <a:ext cx="8715375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19200" y="4267200"/>
            <a:ext cx="61912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05000" y="5943600"/>
            <a:ext cx="43148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Noise in DSBFC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305800" cy="5135563"/>
          </a:xfrm>
        </p:spPr>
        <p:txBody>
          <a:bodyPr/>
          <a:lstStyle/>
          <a:p>
            <a:r>
              <a:rPr lang="en-IN" dirty="0" smtClean="0"/>
              <a:t>The DC term A</a:t>
            </a:r>
            <a:r>
              <a:rPr lang="en-IN" baseline="-25000" dirty="0" smtClean="0"/>
              <a:t>C</a:t>
            </a:r>
            <a:r>
              <a:rPr lang="en-IN" dirty="0" smtClean="0"/>
              <a:t> can be ignored or can be blocked by using capacitor.</a:t>
            </a:r>
          </a:p>
          <a:p>
            <a:r>
              <a:rPr lang="en-IN" dirty="0" smtClean="0"/>
              <a:t>Thus,</a:t>
            </a:r>
          </a:p>
          <a:p>
            <a:endParaRPr lang="en-IN" dirty="0" smtClean="0"/>
          </a:p>
          <a:p>
            <a:r>
              <a:rPr lang="en-IN" dirty="0" smtClean="0"/>
              <a:t>F=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1981200"/>
            <a:ext cx="30003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3048000"/>
            <a:ext cx="3533775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Threshold effect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362200"/>
            <a:ext cx="8763000" cy="4267200"/>
          </a:xfrm>
        </p:spPr>
        <p:txBody>
          <a:bodyPr>
            <a:normAutofit lnSpcReduction="10000"/>
          </a:bodyPr>
          <a:lstStyle/>
          <a:p>
            <a:r>
              <a:rPr lang="en-IN" dirty="0" smtClean="0"/>
              <a:t>When the carrier to noise ratio is less compared to unity then noise term dominates.</a:t>
            </a:r>
          </a:p>
          <a:p>
            <a:r>
              <a:rPr lang="en-IN" dirty="0" smtClean="0"/>
              <a:t>In such cases n(t) can be written as </a:t>
            </a:r>
          </a:p>
          <a:p>
            <a:endParaRPr lang="en-IN" dirty="0" smtClean="0"/>
          </a:p>
          <a:p>
            <a:r>
              <a:rPr lang="en-IN" dirty="0" smtClean="0"/>
              <a:t>The envelope output is</a:t>
            </a:r>
          </a:p>
          <a:p>
            <a:endParaRPr lang="en-IN" dirty="0" smtClean="0"/>
          </a:p>
          <a:p>
            <a:r>
              <a:rPr lang="en-IN" dirty="0" smtClean="0"/>
              <a:t>The detector output has no component proportional to message m(t). Thus m(t) is lost.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990600"/>
            <a:ext cx="7010400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3733800"/>
            <a:ext cx="42481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4"/>
          <a:srcRect b="18841"/>
          <a:stretch>
            <a:fillRect/>
          </a:stretch>
        </p:blipFill>
        <p:spPr bwMode="auto">
          <a:xfrm>
            <a:off x="1295400" y="4876800"/>
            <a:ext cx="678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</TotalTime>
  <Words>368</Words>
  <Application>Microsoft Office PowerPoint</Application>
  <PresentationFormat>On-screen Show (4:3)</PresentationFormat>
  <Paragraphs>94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Noise in AM systems</vt:lpstr>
      <vt:lpstr>Noise in AM systems</vt:lpstr>
      <vt:lpstr>Noise Analysis in DSBSC</vt:lpstr>
      <vt:lpstr>Noise Analysis in DSBSC</vt:lpstr>
      <vt:lpstr>Noise Analysis in DSBSC</vt:lpstr>
      <vt:lpstr>Noise in DSBFC</vt:lpstr>
      <vt:lpstr>Noise in DSBFC</vt:lpstr>
      <vt:lpstr>Noise in DSBFC</vt:lpstr>
      <vt:lpstr>Threshold effect</vt:lpstr>
      <vt:lpstr>Noise in FM systems</vt:lpstr>
      <vt:lpstr>Noise in FM systems</vt:lpstr>
      <vt:lpstr>Noise in FM systems</vt:lpstr>
      <vt:lpstr>Noise in FM systems</vt:lpstr>
      <vt:lpstr>Noise in FM systems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Windows User</cp:lastModifiedBy>
  <cp:revision>20</cp:revision>
  <dcterms:created xsi:type="dcterms:W3CDTF">2006-08-16T00:00:00Z</dcterms:created>
  <dcterms:modified xsi:type="dcterms:W3CDTF">2020-04-20T08:41:06Z</dcterms:modified>
</cp:coreProperties>
</file>